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Inter" panose="020B0604020202020204" charset="0"/>
      <p:regular r:id="rId17"/>
    </p:embeddedFont>
  </p:embeddedFontLst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7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6530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9.sv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0" Type="http://schemas.openxmlformats.org/officeDocument/2006/relationships/image" Target="../media/image33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45976"/>
            <a:ext cx="68419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Digital Image Processing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project by Rana Ali Husnain, Muhammad Zeeshan Islam, Imran Saleem, and Umair Tahir from Superior University's BSCS 5th Semester, Department of Computer Sciences.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8290" y="478036"/>
            <a:ext cx="4635460" cy="543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Future Enhancements</a:t>
            </a:r>
            <a:endParaRPr lang="en-US" sz="3400" dirty="0"/>
          </a:p>
        </p:txBody>
      </p:sp>
      <p:sp>
        <p:nvSpPr>
          <p:cNvPr id="3" name="Shape 1"/>
          <p:cNvSpPr/>
          <p:nvPr/>
        </p:nvSpPr>
        <p:spPr>
          <a:xfrm>
            <a:off x="608290" y="1368743"/>
            <a:ext cx="695206" cy="1042868"/>
          </a:xfrm>
          <a:prstGeom prst="roundRect">
            <a:avLst>
              <a:gd name="adj" fmla="val 36002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5579" y="1759863"/>
            <a:ext cx="260628" cy="26062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77208" y="1542455"/>
            <a:ext cx="2172653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Cloud Deployment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1477208" y="1918216"/>
            <a:ext cx="12544901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 online accessibility.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608290" y="2585323"/>
            <a:ext cx="695206" cy="1042868"/>
          </a:xfrm>
          <a:prstGeom prst="roundRect">
            <a:avLst>
              <a:gd name="adj" fmla="val 36002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25579" y="2976443"/>
            <a:ext cx="260628" cy="26062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477208" y="2759035"/>
            <a:ext cx="2172653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More Waste Classes</a:t>
            </a:r>
            <a:endParaRPr lang="en-US" sz="1700" dirty="0"/>
          </a:p>
        </p:txBody>
      </p:sp>
      <p:sp>
        <p:nvSpPr>
          <p:cNvPr id="10" name="Text 6"/>
          <p:cNvSpPr/>
          <p:nvPr/>
        </p:nvSpPr>
        <p:spPr>
          <a:xfrm>
            <a:off x="1477208" y="3134797"/>
            <a:ext cx="12544901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 detection capabilities.</a:t>
            </a:r>
            <a:endParaRPr lang="en-US" sz="1350" dirty="0"/>
          </a:p>
        </p:txBody>
      </p:sp>
      <p:sp>
        <p:nvSpPr>
          <p:cNvPr id="11" name="Shape 7"/>
          <p:cNvSpPr/>
          <p:nvPr/>
        </p:nvSpPr>
        <p:spPr>
          <a:xfrm>
            <a:off x="608290" y="3801904"/>
            <a:ext cx="695206" cy="1042868"/>
          </a:xfrm>
          <a:prstGeom prst="roundRect">
            <a:avLst>
              <a:gd name="adj" fmla="val 36002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5579" y="4193024"/>
            <a:ext cx="260628" cy="260628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477208" y="3975616"/>
            <a:ext cx="2172653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Voice Alerts</a:t>
            </a:r>
            <a:endParaRPr lang="en-US" sz="1700" dirty="0"/>
          </a:p>
        </p:txBody>
      </p:sp>
      <p:sp>
        <p:nvSpPr>
          <p:cNvPr id="14" name="Text 9"/>
          <p:cNvSpPr/>
          <p:nvPr/>
        </p:nvSpPr>
        <p:spPr>
          <a:xfrm>
            <a:off x="1477208" y="4351377"/>
            <a:ext cx="12544901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 detected objects.</a:t>
            </a:r>
            <a:endParaRPr lang="en-US" sz="1350" dirty="0"/>
          </a:p>
        </p:txBody>
      </p:sp>
      <p:sp>
        <p:nvSpPr>
          <p:cNvPr id="15" name="Shape 10"/>
          <p:cNvSpPr/>
          <p:nvPr/>
        </p:nvSpPr>
        <p:spPr>
          <a:xfrm>
            <a:off x="608290" y="5018484"/>
            <a:ext cx="695206" cy="1042868"/>
          </a:xfrm>
          <a:prstGeom prst="roundRect">
            <a:avLst>
              <a:gd name="adj" fmla="val 36002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25579" y="5409605"/>
            <a:ext cx="260628" cy="260628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477208" y="5192197"/>
            <a:ext cx="2172653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Object Tracking</a:t>
            </a:r>
            <a:endParaRPr lang="en-US" sz="1700" dirty="0"/>
          </a:p>
        </p:txBody>
      </p:sp>
      <p:sp>
        <p:nvSpPr>
          <p:cNvPr id="18" name="Text 12"/>
          <p:cNvSpPr/>
          <p:nvPr/>
        </p:nvSpPr>
        <p:spPr>
          <a:xfrm>
            <a:off x="1477208" y="5567958"/>
            <a:ext cx="12544901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advanced tracking features.</a:t>
            </a:r>
            <a:endParaRPr lang="en-US" sz="1350" dirty="0"/>
          </a:p>
        </p:txBody>
      </p:sp>
      <p:sp>
        <p:nvSpPr>
          <p:cNvPr id="19" name="Shape 13"/>
          <p:cNvSpPr/>
          <p:nvPr/>
        </p:nvSpPr>
        <p:spPr>
          <a:xfrm>
            <a:off x="608290" y="6235065"/>
            <a:ext cx="695206" cy="1042868"/>
          </a:xfrm>
          <a:prstGeom prst="roundRect">
            <a:avLst>
              <a:gd name="adj" fmla="val 36002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25579" y="6626185"/>
            <a:ext cx="260628" cy="260628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1477208" y="6408777"/>
            <a:ext cx="2172653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Mobile Version</a:t>
            </a:r>
            <a:endParaRPr lang="en-US" sz="1700" dirty="0"/>
          </a:p>
        </p:txBody>
      </p:sp>
      <p:sp>
        <p:nvSpPr>
          <p:cNvPr id="22" name="Text 15"/>
          <p:cNvSpPr/>
          <p:nvPr/>
        </p:nvSpPr>
        <p:spPr>
          <a:xfrm>
            <a:off x="1477208" y="6784538"/>
            <a:ext cx="12544901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a portable model.</a:t>
            </a:r>
            <a:endParaRPr lang="en-US" sz="1350" dirty="0"/>
          </a:p>
        </p:txBody>
      </p:sp>
      <p:sp>
        <p:nvSpPr>
          <p:cNvPr id="23" name="Text 16"/>
          <p:cNvSpPr/>
          <p:nvPr/>
        </p:nvSpPr>
        <p:spPr>
          <a:xfrm>
            <a:off x="608290" y="7473434"/>
            <a:ext cx="13413819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Prepared by: Ali-122 (Leader), Zeeshan-548, Umair-393, Imran-365</a:t>
            </a:r>
            <a:endParaRPr lang="en-US" sz="1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644985"/>
            <a:ext cx="91757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Plastic Objects Detection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69392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project utilizes YOLOv11 for plastic object detection, aiming to enhance waste management, recycling automation, and environmental monitoring. It includes an interactive Streamlit web application for user-friendly interaction.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2098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723555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272525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2693075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2B0AFF"/>
          </a:solidFill>
          <a:ln/>
        </p:spPr>
      </p:sp>
      <p:sp>
        <p:nvSpPr>
          <p:cNvPr id="5" name="Shape 3"/>
          <p:cNvSpPr/>
          <p:nvPr/>
        </p:nvSpPr>
        <p:spPr>
          <a:xfrm>
            <a:off x="3657540" y="238339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B0AFF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61614" y="2587466"/>
            <a:ext cx="272177" cy="27217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51084" y="3290530"/>
            <a:ext cx="28496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Detect Plastic Waste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51084" y="3780949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multiple types of plastic waste using YOLOv11.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8548" y="2723555"/>
            <a:ext cx="6408063" cy="2040493"/>
          </a:xfrm>
          <a:prstGeom prst="roundRect">
            <a:avLst>
              <a:gd name="adj" fmla="val 7170"/>
            </a:avLst>
          </a:prstGeom>
          <a:solidFill>
            <a:srgbClr val="272525"/>
          </a:solidFill>
          <a:ln/>
        </p:spPr>
      </p:sp>
      <p:sp>
        <p:nvSpPr>
          <p:cNvPr id="10" name="Shape 7"/>
          <p:cNvSpPr/>
          <p:nvPr/>
        </p:nvSpPr>
        <p:spPr>
          <a:xfrm>
            <a:off x="7428548" y="2693075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2B0AFF"/>
          </a:solidFill>
          <a:ln/>
        </p:spPr>
      </p:sp>
      <p:sp>
        <p:nvSpPr>
          <p:cNvPr id="11" name="Shape 8"/>
          <p:cNvSpPr/>
          <p:nvPr/>
        </p:nvSpPr>
        <p:spPr>
          <a:xfrm>
            <a:off x="10292298" y="238339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B0AFF"/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496371" y="2587466"/>
            <a:ext cx="272177" cy="272177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7685842" y="32905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Interactive UI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7685842" y="3780949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a simple and interactive user interface for end-users.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793790" y="5331023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272525"/>
          </a:solidFill>
          <a:ln/>
        </p:spPr>
      </p:sp>
      <p:sp>
        <p:nvSpPr>
          <p:cNvPr id="16" name="Shape 12"/>
          <p:cNvSpPr/>
          <p:nvPr/>
        </p:nvSpPr>
        <p:spPr>
          <a:xfrm>
            <a:off x="793790" y="5300543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2B0AFF"/>
          </a:solidFill>
          <a:ln/>
        </p:spPr>
      </p:sp>
      <p:sp>
        <p:nvSpPr>
          <p:cNvPr id="17" name="Shape 13"/>
          <p:cNvSpPr/>
          <p:nvPr/>
        </p:nvSpPr>
        <p:spPr>
          <a:xfrm>
            <a:off x="3657540" y="499086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B0AFF"/>
          </a:solidFill>
          <a:ln/>
        </p:spPr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61614" y="5194935"/>
            <a:ext cx="272177" cy="272177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1051084" y="5897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Real-time Detection</a:t>
            </a:r>
            <a:endParaRPr lang="en-US" sz="2200" dirty="0"/>
          </a:p>
        </p:txBody>
      </p:sp>
      <p:sp>
        <p:nvSpPr>
          <p:cNvPr id="20" name="Text 15"/>
          <p:cNvSpPr/>
          <p:nvPr/>
        </p:nvSpPr>
        <p:spPr>
          <a:xfrm>
            <a:off x="1051084" y="6388417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 real-time object detection using a webcam.</a:t>
            </a:r>
            <a:endParaRPr lang="en-US" sz="1750" dirty="0"/>
          </a:p>
        </p:txBody>
      </p:sp>
      <p:sp>
        <p:nvSpPr>
          <p:cNvPr id="21" name="Shape 16"/>
          <p:cNvSpPr/>
          <p:nvPr/>
        </p:nvSpPr>
        <p:spPr>
          <a:xfrm>
            <a:off x="7428548" y="5331023"/>
            <a:ext cx="6408063" cy="1677591"/>
          </a:xfrm>
          <a:prstGeom prst="roundRect">
            <a:avLst>
              <a:gd name="adj" fmla="val 8721"/>
            </a:avLst>
          </a:prstGeom>
          <a:solidFill>
            <a:srgbClr val="272525"/>
          </a:solidFill>
          <a:ln/>
        </p:spPr>
      </p:sp>
      <p:sp>
        <p:nvSpPr>
          <p:cNvPr id="22" name="Shape 17"/>
          <p:cNvSpPr/>
          <p:nvPr/>
        </p:nvSpPr>
        <p:spPr>
          <a:xfrm>
            <a:off x="7428548" y="5300543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2B0AFF"/>
          </a:solidFill>
          <a:ln/>
        </p:spPr>
      </p:sp>
      <p:sp>
        <p:nvSpPr>
          <p:cNvPr id="23" name="Shape 18"/>
          <p:cNvSpPr/>
          <p:nvPr/>
        </p:nvSpPr>
        <p:spPr>
          <a:xfrm>
            <a:off x="10292298" y="499086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B0AFF"/>
          </a:solidFill>
          <a:ln/>
        </p:spPr>
      </p:sp>
      <p:pic>
        <p:nvPicPr>
          <p:cNvPr id="24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496371" y="5194935"/>
            <a:ext cx="272177" cy="272177"/>
          </a:xfrm>
          <a:prstGeom prst="rect">
            <a:avLst/>
          </a:prstGeom>
        </p:spPr>
      </p:pic>
      <p:sp>
        <p:nvSpPr>
          <p:cNvPr id="25" name="Text 19"/>
          <p:cNvSpPr/>
          <p:nvPr/>
        </p:nvSpPr>
        <p:spPr>
          <a:xfrm>
            <a:off x="7685842" y="5897999"/>
            <a:ext cx="36647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Deep Learning Application</a:t>
            </a:r>
            <a:endParaRPr lang="en-US" sz="2200" dirty="0"/>
          </a:p>
        </p:txBody>
      </p:sp>
      <p:sp>
        <p:nvSpPr>
          <p:cNvPr id="26" name="Text 20"/>
          <p:cNvSpPr/>
          <p:nvPr/>
        </p:nvSpPr>
        <p:spPr>
          <a:xfrm>
            <a:off x="7685842" y="6388417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Demonstrate AI's role in environmental sustainability.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9724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Technologies Used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073003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Deep Learning &amp; Computer Vision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00847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YOLOv11: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object detection.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81357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OpenCV: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video streaming (webcam).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61867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PyTorch: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model execution.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3073003"/>
            <a:ext cx="29569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Web App &amp; Language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56321" y="365414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Streamlit: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creating the web-based UI.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445924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Python 3.10+: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Programming language.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5264348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Numpy &amp; Matplotlib: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data handling and visualization.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5642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Core Concepts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18836"/>
            <a:ext cx="6521410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252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Object Detection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3743325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Identifies objects, draws bounding boxes, and predicts classes with confidence scores.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118836"/>
            <a:ext cx="6521410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42014" y="3252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Transfer Learning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542014" y="3743325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Fine-tunes pre-trained YOLOv11 weights on a plastic waste dataset for accuracy.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95944"/>
            <a:ext cx="6521410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0604" y="5830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Streamlit Integration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20604" y="6320433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Wraps the model in an easy-to-use UI for image upload and real-time processing.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695944"/>
            <a:ext cx="6521410" cy="90725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42014" y="5830014"/>
            <a:ext cx="29542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Real-time Processing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542014" y="6320433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Processes webcam frames with OpenCV + YOLOv11 for instant predictions.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5205" y="538520"/>
            <a:ext cx="4894659" cy="611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System Workflow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85205" y="1443871"/>
            <a:ext cx="195739" cy="244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85205" y="1753672"/>
            <a:ext cx="7773591" cy="22860"/>
          </a:xfrm>
          <a:prstGeom prst="rect">
            <a:avLst/>
          </a:prstGeom>
          <a:solidFill>
            <a:srgbClr val="2B0AFF"/>
          </a:solidFill>
          <a:ln/>
        </p:spPr>
      </p:sp>
      <p:sp>
        <p:nvSpPr>
          <p:cNvPr id="6" name="Text 3"/>
          <p:cNvSpPr/>
          <p:nvPr/>
        </p:nvSpPr>
        <p:spPr>
          <a:xfrm>
            <a:off x="685205" y="1897261"/>
            <a:ext cx="2447330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Acquisition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85205" y="2320647"/>
            <a:ext cx="7773591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Utilize a labeled plastic waste dataset from Kaggle.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685205" y="2976324"/>
            <a:ext cx="195739" cy="244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685205" y="3286125"/>
            <a:ext cx="7773591" cy="22860"/>
          </a:xfrm>
          <a:prstGeom prst="rect">
            <a:avLst/>
          </a:prstGeom>
          <a:solidFill>
            <a:srgbClr val="2B0AFF"/>
          </a:solidFill>
          <a:ln/>
        </p:spPr>
      </p:sp>
      <p:sp>
        <p:nvSpPr>
          <p:cNvPr id="10" name="Text 7"/>
          <p:cNvSpPr/>
          <p:nvPr/>
        </p:nvSpPr>
        <p:spPr>
          <a:xfrm>
            <a:off x="685205" y="3429714"/>
            <a:ext cx="2447330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 Training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685205" y="3853101"/>
            <a:ext cx="7773591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Train YOLOv11 locally with custom data; download final weights (best.pt).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685205" y="4508778"/>
            <a:ext cx="195739" cy="244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85205" y="4818578"/>
            <a:ext cx="7773591" cy="22860"/>
          </a:xfrm>
          <a:prstGeom prst="rect">
            <a:avLst/>
          </a:prstGeom>
          <a:solidFill>
            <a:srgbClr val="2B0AFF"/>
          </a:solidFill>
          <a:ln/>
        </p:spPr>
      </p:sp>
      <p:sp>
        <p:nvSpPr>
          <p:cNvPr id="14" name="Text 11"/>
          <p:cNvSpPr/>
          <p:nvPr/>
        </p:nvSpPr>
        <p:spPr>
          <a:xfrm>
            <a:off x="685205" y="4962168"/>
            <a:ext cx="3273862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Streamlit App Development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685205" y="5385554"/>
            <a:ext cx="7773591" cy="626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UI modules for main interface, image upload, and real-time webcam detection.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685205" y="6354366"/>
            <a:ext cx="195739" cy="244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685205" y="6664166"/>
            <a:ext cx="7773591" cy="22860"/>
          </a:xfrm>
          <a:prstGeom prst="rect">
            <a:avLst/>
          </a:prstGeom>
          <a:solidFill>
            <a:srgbClr val="2B0AFF"/>
          </a:solidFill>
          <a:ln/>
        </p:spPr>
      </p:sp>
      <p:sp>
        <p:nvSpPr>
          <p:cNvPr id="18" name="Text 15"/>
          <p:cNvSpPr/>
          <p:nvPr/>
        </p:nvSpPr>
        <p:spPr>
          <a:xfrm>
            <a:off x="685205" y="6807756"/>
            <a:ext cx="2447330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Deployment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685205" y="7231142"/>
            <a:ext cx="7773591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Run the application locally using </a:t>
            </a:r>
            <a:r>
              <a:rPr lang="en-US" sz="1500" dirty="0">
                <a:solidFill>
                  <a:srgbClr val="E5E0DF"/>
                </a:solidFill>
                <a:highlight>
                  <a:srgbClr val="34323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streamlit run app.py</a:t>
            </a: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27712" y="4779585"/>
            <a:ext cx="58190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Application Interface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527710" y="689853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Streamlit app provides a clean interface for plastic object detection.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527711" y="583906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select between "Image Upload" or "Real-Time Webcam" modes and adjust the confidence threshold.</a:t>
            </a:r>
            <a:endParaRPr lang="en-US" sz="1750" dirty="0"/>
          </a:p>
        </p:txBody>
      </p:sp>
      <p:pic>
        <p:nvPicPr>
          <p:cNvPr id="9" name="Picture 8" descr="A screenshot of a webcam&#10;&#10;AI-generated content may be incorrect.">
            <a:extLst>
              <a:ext uri="{FF2B5EF4-FFF2-40B4-BE49-F238E27FC236}">
                <a16:creationId xmlns:a16="http://schemas.microsoft.com/office/drawing/2014/main" id="{994BD25B-8633-C103-564A-756C751AA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1416" y="352187"/>
            <a:ext cx="8953500" cy="40767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4235" y="427553"/>
            <a:ext cx="3887867" cy="485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Detection in Action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544235" y="1302187"/>
            <a:ext cx="2268379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Image Upload Detection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544235" y="1894999"/>
            <a:ext cx="6581299" cy="4974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accurately identifies plastic bottles in uploaded images, providing bounding boxes and confidence scores.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512487" y="1302187"/>
            <a:ext cx="2807732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Real-Time Webcam Detection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512487" y="8476298"/>
            <a:ext cx="6581299" cy="4974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detection processes live webcam feeds, instantly identifying plastic objects like bottles with high confidence.</a:t>
            </a:r>
            <a:endParaRPr lang="en-US" sz="1200" dirty="0"/>
          </a:p>
        </p:txBody>
      </p:sp>
      <p:pic>
        <p:nvPicPr>
          <p:cNvPr id="9" name="Picture 8" descr="A person holding a bottle&#10;&#10;AI-generated content may be incorrect.">
            <a:extLst>
              <a:ext uri="{FF2B5EF4-FFF2-40B4-BE49-F238E27FC236}">
                <a16:creationId xmlns:a16="http://schemas.microsoft.com/office/drawing/2014/main" id="{486339FA-9D26-1BB5-D65D-CC40A3DA00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5534" y="1894999"/>
            <a:ext cx="7343115" cy="443960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E41D617-8DC1-22F6-345B-FF25C51C235C}"/>
              </a:ext>
            </a:extLst>
          </p:cNvPr>
          <p:cNvSpPr txBox="1"/>
          <p:nvPr/>
        </p:nvSpPr>
        <p:spPr>
          <a:xfrm>
            <a:off x="7125534" y="6927413"/>
            <a:ext cx="69561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Real-time detection processes live webcam feeds, instantly identifying plastic objects like bottles with high confidence.</a:t>
            </a:r>
          </a:p>
          <a:p>
            <a:endParaRPr lang="en-PK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46885"/>
            <a:ext cx="58384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Results &amp; Conclusion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09292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28224" y="314372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B0AFF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15390" y="3330773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4050983"/>
            <a:ext cx="29554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Successful Detection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4541401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YOLOv11 accurately detects multiple plastic items.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2909292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51396" y="314372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B0AFF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8562" y="3330773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40509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Smooth Real-time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4541401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detection runs smoothly without GPU.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2909292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74568" y="314372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B0AFF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61734" y="3330773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40509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Professional UI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4541401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Streamlit UI ensures ease of use and professional presentation.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793790" y="575679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project showcases how AI and computer vision can significantly contribute to waste classification and environmental protection, offering a complete and production-ready solution.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504</Words>
  <Application>Microsoft Office PowerPoint</Application>
  <PresentationFormat>Custom</PresentationFormat>
  <Paragraphs>83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Consolas</vt:lpstr>
      <vt:lpstr>Arial</vt:lpstr>
      <vt:lpstr>Inter Light</vt:lpstr>
      <vt:lpstr>Inter Bold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Muhammad Zeeshan Islam</cp:lastModifiedBy>
  <cp:revision>2</cp:revision>
  <dcterms:created xsi:type="dcterms:W3CDTF">2025-12-05T08:07:06Z</dcterms:created>
  <dcterms:modified xsi:type="dcterms:W3CDTF">2025-12-05T08:17:29Z</dcterms:modified>
</cp:coreProperties>
</file>